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35"/>
  </p:notesMasterIdLst>
  <p:sldIdLst>
    <p:sldId id="2416" r:id="rId3"/>
    <p:sldId id="2417" r:id="rId4"/>
    <p:sldId id="2424" r:id="rId5"/>
    <p:sldId id="2422" r:id="rId6"/>
    <p:sldId id="2423" r:id="rId7"/>
    <p:sldId id="2473" r:id="rId8"/>
    <p:sldId id="2433" r:id="rId9"/>
    <p:sldId id="2434" r:id="rId10"/>
    <p:sldId id="2435" r:id="rId11"/>
    <p:sldId id="2428" r:id="rId12"/>
    <p:sldId id="2451" r:id="rId13"/>
    <p:sldId id="2436" r:id="rId14"/>
    <p:sldId id="2437" r:id="rId15"/>
    <p:sldId id="2438" r:id="rId16"/>
    <p:sldId id="2439" r:id="rId17"/>
    <p:sldId id="2441" r:id="rId18"/>
    <p:sldId id="2442" r:id="rId19"/>
    <p:sldId id="2453" r:id="rId20"/>
    <p:sldId id="2443" r:id="rId21"/>
    <p:sldId id="2471" r:id="rId22"/>
    <p:sldId id="2472" r:id="rId23"/>
    <p:sldId id="2444" r:id="rId24"/>
    <p:sldId id="2445" r:id="rId25"/>
    <p:sldId id="2446" r:id="rId26"/>
    <p:sldId id="2447" r:id="rId27"/>
    <p:sldId id="2449" r:id="rId28"/>
    <p:sldId id="2448" r:id="rId29"/>
    <p:sldId id="2450" r:id="rId30"/>
    <p:sldId id="2454" r:id="rId31"/>
    <p:sldId id="2455" r:id="rId32"/>
    <p:sldId id="2456" r:id="rId33"/>
    <p:sldId id="247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形学" id="{7BEACC4C-D541-4C8F-9D9C-4D20C61AC5D0}">
          <p14:sldIdLst>
            <p14:sldId id="2416"/>
            <p14:sldId id="2417"/>
            <p14:sldId id="2424"/>
            <p14:sldId id="2422"/>
            <p14:sldId id="2423"/>
            <p14:sldId id="2473"/>
            <p14:sldId id="2433"/>
            <p14:sldId id="2434"/>
            <p14:sldId id="2435"/>
            <p14:sldId id="2428"/>
            <p14:sldId id="2451"/>
            <p14:sldId id="2436"/>
            <p14:sldId id="2437"/>
            <p14:sldId id="2438"/>
            <p14:sldId id="2439"/>
            <p14:sldId id="2441"/>
            <p14:sldId id="2442"/>
            <p14:sldId id="2453"/>
            <p14:sldId id="2443"/>
            <p14:sldId id="2471"/>
            <p14:sldId id="2472"/>
            <p14:sldId id="2444"/>
            <p14:sldId id="2445"/>
            <p14:sldId id="2446"/>
            <p14:sldId id="2447"/>
            <p14:sldId id="2449"/>
            <p14:sldId id="2448"/>
            <p14:sldId id="2450"/>
            <p14:sldId id="2454"/>
            <p14:sldId id="2455"/>
            <p14:sldId id="2456"/>
            <p14:sldId id="2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36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B45A-0832-4443-92A0-C40D9F2642C1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18B00-E9A7-479F-8089-821363E54C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18B00-E9A7-479F-8089-821363E54CC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602020203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602020203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6020202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0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9560" y="1684721"/>
            <a:ext cx="10052879" cy="2670798"/>
          </a:xfrm>
        </p:spPr>
        <p:txBody>
          <a:bodyPr/>
          <a:lstStyle/>
          <a:p>
            <a:r>
              <a:rPr lang="zh-CN" altLang="en-US" sz="6000" dirty="0"/>
              <a:t>计算机图形学</a:t>
            </a:r>
            <a:br>
              <a:rPr lang="zh-CN" altLang="en-US" dirty="0"/>
            </a:br>
            <a:r>
              <a:rPr lang="zh-CN" altLang="en-US" dirty="0"/>
              <a:t>基于深度学习的实时降噪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7472027" y="5067715"/>
            <a:ext cx="2903311" cy="454025"/>
          </a:xfrm>
        </p:spPr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7651473" y="4407403"/>
            <a:ext cx="2395330" cy="598488"/>
          </a:xfrm>
        </p:spPr>
        <p:txBody>
          <a:bodyPr/>
          <a:lstStyle/>
          <a:p>
            <a:r>
              <a:rPr lang="zh-CN" altLang="en-US" sz="2400" dirty="0"/>
              <a:t>陆徐东 方天宬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553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Siggraph17: Network Introduction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61" y="2334961"/>
            <a:ext cx="10534727" cy="25955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36812" y="520283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RNN+sequence7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553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Siggraph17: Network Introduction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2" y="2924574"/>
            <a:ext cx="11095026" cy="16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788940" y="4760539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巧克力滤镜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(RNN+sequence7)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Sobel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-113058" y="1750567"/>
                <a:ext cx="6095170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058" y="1750567"/>
                <a:ext cx="6095170" cy="824906"/>
              </a:xfrm>
              <a:prstGeom prst="rect">
                <a:avLst/>
              </a:prstGeom>
              <a:blipFill rotWithShape="1">
                <a:blip r:embed="rId3"/>
                <a:stretch>
                  <a:fillRect t="-61" r="7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538331" y="1835013"/>
                <a:ext cx="615232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31" y="1835013"/>
                <a:ext cx="6152320" cy="656013"/>
              </a:xfrm>
              <a:prstGeom prst="rect">
                <a:avLst/>
              </a:prstGeom>
              <a:blipFill rotWithShape="1">
                <a:blip r:embed="rId4"/>
                <a:stretch>
                  <a:fillRect l="-2" t="-76" r="9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427306" y="2976008"/>
            <a:ext cx="7337387" cy="2195595"/>
            <a:chOff x="2147699" y="3184730"/>
            <a:chExt cx="7337387" cy="219559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699" y="3184730"/>
              <a:ext cx="3676431" cy="219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130" y="3184730"/>
              <a:ext cx="3660956" cy="21955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文本框 14"/>
          <p:cNvSpPr txBox="1"/>
          <p:nvPr/>
        </p:nvSpPr>
        <p:spPr>
          <a:xfrm>
            <a:off x="5418293" y="543591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是否有效</a:t>
            </a:r>
          </a:p>
        </p:txBody>
      </p:sp>
      <p:pic>
        <p:nvPicPr>
          <p:cNvPr id="10" name="图片 9" descr="A12E8C15D220276C04A4E1B5D335521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336" y="1509922"/>
            <a:ext cx="9083330" cy="1362240"/>
          </a:xfrm>
          <a:prstGeom prst="rect">
            <a:avLst/>
          </a:prstGeom>
        </p:spPr>
      </p:pic>
      <p:pic>
        <p:nvPicPr>
          <p:cNvPr id="11" name="图片 10" descr="2B87F8ACA91B1F853E5D64C0E1FDC08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35" y="3247921"/>
            <a:ext cx="9083330" cy="1362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62" y="4700901"/>
            <a:ext cx="4802947" cy="17264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5013359" y="2892546"/>
            <a:ext cx="216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RNN+sequence1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77355" y="4567623"/>
            <a:ext cx="1837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RNN+sequence7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Flow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对比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4" y="1680404"/>
            <a:ext cx="6790364" cy="25785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78" y="1680404"/>
            <a:ext cx="4127101" cy="257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167" y="4562059"/>
            <a:ext cx="6222449" cy="180338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43430" y="4258916"/>
            <a:ext cx="134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FlowNet2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28569" y="4304434"/>
            <a:ext cx="1191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Flow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" y="1956986"/>
            <a:ext cx="9694514" cy="145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" y="3813947"/>
            <a:ext cx="9694514" cy="1453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993378" y="3427696"/>
            <a:ext cx="22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RNN</a:t>
            </a:r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sequence7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993378" y="5438714"/>
            <a:ext cx="22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Flow+sequence7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何时有效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" y="3813947"/>
            <a:ext cx="9694514" cy="145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" y="1975209"/>
            <a:ext cx="9694514" cy="14537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426847" y="5483987"/>
            <a:ext cx="363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RNN </a:t>
            </a:r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under different circumstances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是否有效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(sequence=3, RNN)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3130933"/>
            <a:ext cx="9295728" cy="13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1538042"/>
            <a:ext cx="9295728" cy="13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4723480"/>
            <a:ext cx="9295728" cy="139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655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是否有效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(sequence=3,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RNN)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1572106"/>
            <a:ext cx="9295728" cy="13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3172866"/>
            <a:ext cx="9295728" cy="13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452" y="4723078"/>
            <a:ext cx="9295728" cy="139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6644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是否有效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(sequence=1,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RNN)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5130" y="2544159"/>
            <a:ext cx="10241739" cy="153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主要流程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1251176" y="1179185"/>
            <a:ext cx="5636642" cy="4391698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</a:rPr>
              <a:t>项目简介与意义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研究方法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实验结果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特色与创新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000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总结与展望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CFE173-E6C6-4E96-A103-E281C50AF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3C802DF-6D03-4282-B863-68DDC62A6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7B0D12D-2752-44FF-B4DC-2BB464003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C6F414-58C8-48F0-90C4-62F8DF112320}"/>
              </a:ext>
            </a:extLst>
          </p:cNvPr>
          <p:cNvSpPr txBox="1"/>
          <p:nvPr/>
        </p:nvSpPr>
        <p:spPr>
          <a:xfrm>
            <a:off x="683135" y="934746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进行改进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CFF6E3D8-C6CA-42E6-A7F5-8F3D810A31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873" y="1544825"/>
            <a:ext cx="11040954" cy="2095737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RNN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架构后对网络进行改进，从每个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sequence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第一帧开始将其对整个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sequence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贡献设计为等比函数下降权重。比如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sequence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的情况下，第一帧的权重为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，第二帧的权重为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0.2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，第三帧的权重为</a:t>
            </a:r>
            <a:r>
              <a:rPr lang="en-US" altLang="zh-CN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0.04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为了给模型提供先验信息，输入通道插入对原始图片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中值滤波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后的通道。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A78677-D966-485D-B97D-13D16445F4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63" y="3791187"/>
            <a:ext cx="7049084" cy="2160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6211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CFE173-E6C6-4E96-A103-E281C50AF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3C802DF-6D03-4282-B863-68DDC62A6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7B0D12D-2752-44FF-B4DC-2BB464003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C6F414-58C8-48F0-90C4-62F8DF112320}"/>
              </a:ext>
            </a:extLst>
          </p:cNvPr>
          <p:cNvSpPr txBox="1"/>
          <p:nvPr/>
        </p:nvSpPr>
        <p:spPr>
          <a:xfrm>
            <a:off x="683135" y="934746"/>
            <a:ext cx="6853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进行改进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(sequence=3,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RNN)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FCE3C8-A68B-419E-A860-D07C657F5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9" y="1420441"/>
            <a:ext cx="10343002" cy="155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0E853D-769D-4D4E-881D-57B84624DB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9" y="3141487"/>
            <a:ext cx="10339158" cy="155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23865F-145A-4C70-AA4F-71B37A0B3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99" y="4862532"/>
            <a:ext cx="10343002" cy="1550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25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泛化效果（建筑）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420" y="1697012"/>
            <a:ext cx="4658733" cy="150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8" y="3774342"/>
            <a:ext cx="10008964" cy="15009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732508" y="3301484"/>
            <a:ext cx="22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No RNN+sequence7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32508" y="5715036"/>
            <a:ext cx="2205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No RNN+sequence1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泛化效果（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场景）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10" y="2577395"/>
            <a:ext cx="8436580" cy="2108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占位符 9"/>
          <p:cNvSpPr txBox="1">
            <a:spLocks noGrp="1"/>
          </p:cNvSpPr>
          <p:nvPr>
            <p:ph type="body" sz="quarter" idx="13"/>
          </p:nvPr>
        </p:nvSpPr>
        <p:spPr>
          <a:xfrm>
            <a:off x="5192023" y="5117992"/>
            <a:ext cx="4151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No RNN+sequence1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通道训练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45" y="1917465"/>
            <a:ext cx="8753309" cy="17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076" y="4375590"/>
            <a:ext cx="6365845" cy="17913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51777" y="3729259"/>
            <a:ext cx="2205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Single input channel</a:t>
            </a: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</a:rPr>
              <a:t>No RNN+sequence1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后处理（</a:t>
            </a:r>
            <a:r>
              <a:rPr lang="en-US" altLang="zh-CN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ESTRCNN</a:t>
            </a: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109443" y="517624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ESTRCNN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91" y="1964527"/>
            <a:ext cx="9230618" cy="29289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后处理（</a:t>
            </a:r>
            <a:r>
              <a:rPr lang="en-US" altLang="zh-CN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ESTRCNN</a:t>
            </a: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59671" y="4177032"/>
            <a:ext cx="9264930" cy="1853981"/>
            <a:chOff x="1457188" y="3599245"/>
            <a:chExt cx="9264930" cy="18539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188" y="3599245"/>
              <a:ext cx="3089966" cy="18539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154" y="3599246"/>
              <a:ext cx="3089967" cy="185398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52" y="3599245"/>
              <a:ext cx="3089966" cy="1853980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459671" y="1701473"/>
            <a:ext cx="9264929" cy="1853981"/>
            <a:chOff x="1457188" y="1457964"/>
            <a:chExt cx="9264929" cy="18539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188" y="1457966"/>
              <a:ext cx="3089966" cy="185397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154" y="1457966"/>
              <a:ext cx="3089965" cy="185397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52" y="1457964"/>
              <a:ext cx="3089965" cy="1853979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5239164" y="3681575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raw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058603" y="6035981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ESTRCNN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后处理（</a:t>
            </a:r>
            <a:r>
              <a:rPr lang="en-US" altLang="zh-CN" sz="2800" b="1" kern="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PVDNet</a:t>
            </a: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52453" y="5916711"/>
            <a:ext cx="108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PVDNet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24" y="2048384"/>
            <a:ext cx="8518351" cy="30752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后处理（</a:t>
            </a:r>
            <a:r>
              <a:rPr lang="en-US" altLang="zh-CN" sz="2800" b="1" kern="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PVDNet</a:t>
            </a:r>
            <a:r>
              <a:rPr lang="zh-CN" altLang="en-US" sz="28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59671" y="1701473"/>
            <a:ext cx="9264929" cy="1853981"/>
            <a:chOff x="1457188" y="1457964"/>
            <a:chExt cx="9264929" cy="185398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188" y="1457966"/>
              <a:ext cx="3089966" cy="185397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154" y="1457966"/>
              <a:ext cx="3089965" cy="185397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52" y="1457964"/>
              <a:ext cx="3089965" cy="185397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459671" y="4177028"/>
            <a:ext cx="9264929" cy="1855639"/>
            <a:chOff x="1459671" y="4088565"/>
            <a:chExt cx="9264929" cy="185563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671" y="4088565"/>
              <a:ext cx="3089965" cy="18539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636" y="4088566"/>
              <a:ext cx="3092730" cy="18556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635" y="4088565"/>
              <a:ext cx="3089965" cy="1853979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5807004" y="3681575"/>
            <a:ext cx="57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raw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575920" y="6069568"/>
            <a:ext cx="1037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PVDNet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000495" cy="598488"/>
          </a:xfrm>
        </p:spPr>
        <p:txBody>
          <a:bodyPr/>
          <a:lstStyle/>
          <a:p>
            <a:r>
              <a:rPr lang="en-US" altLang="zh-CN" dirty="0" err="1"/>
              <a:t>Siggraph</a:t>
            </a:r>
            <a:r>
              <a:rPr lang="en-US" altLang="zh-CN" dirty="0"/>
              <a:t> 19 SBMC</a:t>
            </a:r>
            <a:r>
              <a:rPr lang="zh-CN" altLang="en-US" dirty="0"/>
              <a:t>复现成果</a:t>
            </a:r>
            <a:r>
              <a:rPr lang="zh-CN" altLang="en-US" sz="3600" dirty="0"/>
              <a:t>（离线降噪）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10" y="704771"/>
            <a:ext cx="2620617" cy="26206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27" y="699498"/>
            <a:ext cx="2620617" cy="26206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44" y="699498"/>
            <a:ext cx="2620617" cy="26206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83" y="3330661"/>
            <a:ext cx="2620617" cy="26206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3330661"/>
            <a:ext cx="2620617" cy="262061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17" y="3330661"/>
            <a:ext cx="2615344" cy="261534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060388" y="597056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4spp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664406" y="596480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Bako 2017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278376" y="596480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SBMC 2019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项目简介与意义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229604" y="1049975"/>
            <a:ext cx="11568144" cy="2110085"/>
          </a:xfrm>
        </p:spPr>
        <p:txBody>
          <a:bodyPr/>
          <a:lstStyle/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光线追踪是目前计算机图形学领域一项非常重要的技术。通过光线追踪可以渲染出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各种场景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各种效果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的图像。光线追踪的效果与光线的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弹射次数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有密切的关系。具体表现为，弹射次数多，生成的图片效果就往往越好；弹射次数少，生成的画面就会产生很多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噪点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在光线弹射次数有限时，图片的质量往往不高。这时候需要利用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与神经网络、机器学习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的方法进行降噪处理。</a:t>
            </a:r>
            <a:endParaRPr lang="zh-CN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1" y="3268782"/>
            <a:ext cx="4420043" cy="2762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78" y="3268781"/>
            <a:ext cx="4420043" cy="2762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125444" cy="598488"/>
          </a:xfrm>
        </p:spPr>
        <p:txBody>
          <a:bodyPr/>
          <a:lstStyle/>
          <a:p>
            <a:r>
              <a:rPr lang="en-US" altLang="zh-CN" dirty="0" err="1"/>
              <a:t>Siggraph</a:t>
            </a:r>
            <a:r>
              <a:rPr lang="en-US" altLang="zh-CN" dirty="0"/>
              <a:t> 19 SBMC</a:t>
            </a:r>
            <a:r>
              <a:rPr lang="zh-CN" altLang="en-US" dirty="0"/>
              <a:t>复现成果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SBMC2019  </a:t>
            </a:r>
            <a:r>
              <a:rPr lang="zh-CN" altLang="en-US" dirty="0"/>
              <a:t>模型示意图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" y="1287639"/>
            <a:ext cx="12192000" cy="4281501"/>
          </a:xfrm>
          <a:prstGeom prst="rect">
            <a:avLst/>
          </a:prstGeom>
        </p:spPr>
      </p:pic>
      <p:pic>
        <p:nvPicPr>
          <p:cNvPr id="8" name="图片 7" descr="sendpix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20" y="5077460"/>
            <a:ext cx="4894580" cy="17805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Siggraph</a:t>
            </a:r>
            <a:r>
              <a:rPr lang="en-US" altLang="zh-CN" dirty="0"/>
              <a:t> 19 SBMC</a:t>
            </a:r>
            <a:r>
              <a:rPr lang="zh-CN" altLang="en-US" dirty="0"/>
              <a:t>复现成果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6445"/>
            <a:ext cx="11568430" cy="642620"/>
          </a:xfrm>
        </p:spPr>
        <p:txBody>
          <a:bodyPr/>
          <a:lstStyle/>
          <a:p>
            <a:r>
              <a:rPr lang="en-US" altLang="zh-CN" dirty="0"/>
              <a:t>SBMC </a:t>
            </a:r>
            <a:r>
              <a:rPr lang="zh-CN" altLang="en-US" dirty="0"/>
              <a:t>工作流程图</a:t>
            </a:r>
            <a:r>
              <a:rPr lang="en-US" altLang="zh-CN" dirty="0"/>
              <a:t> &amp; </a:t>
            </a:r>
            <a:r>
              <a:rPr lang="zh-CN" altLang="en-US" dirty="0"/>
              <a:t>创新点</a:t>
            </a:r>
          </a:p>
        </p:txBody>
      </p:sp>
      <p:sp>
        <p:nvSpPr>
          <p:cNvPr id="6" name="矩形 5"/>
          <p:cNvSpPr/>
          <p:nvPr/>
        </p:nvSpPr>
        <p:spPr>
          <a:xfrm>
            <a:off x="681684" y="1575227"/>
            <a:ext cx="1590595" cy="68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PBRT</a:t>
            </a:r>
            <a:r>
              <a:rPr lang="zh-CN" altLang="en-US" dirty="0"/>
              <a:t>渲染器</a:t>
            </a:r>
          </a:p>
        </p:txBody>
      </p:sp>
      <p:sp>
        <p:nvSpPr>
          <p:cNvPr id="7" name="矩形 6"/>
          <p:cNvSpPr/>
          <p:nvPr/>
        </p:nvSpPr>
        <p:spPr>
          <a:xfrm>
            <a:off x="3198345" y="1575227"/>
            <a:ext cx="1590595" cy="68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数据集制作器</a:t>
            </a:r>
          </a:p>
        </p:txBody>
      </p:sp>
      <p:sp>
        <p:nvSpPr>
          <p:cNvPr id="8" name="矩形 7"/>
          <p:cNvSpPr/>
          <p:nvPr/>
        </p:nvSpPr>
        <p:spPr>
          <a:xfrm>
            <a:off x="5715006" y="1575227"/>
            <a:ext cx="1590595" cy="68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9349267" y="1531412"/>
            <a:ext cx="1590595" cy="68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图片拼接器</a:t>
            </a:r>
          </a:p>
        </p:txBody>
      </p:sp>
      <p:sp>
        <p:nvSpPr>
          <p:cNvPr id="10" name="箭头: 右 9"/>
          <p:cNvSpPr/>
          <p:nvPr/>
        </p:nvSpPr>
        <p:spPr>
          <a:xfrm>
            <a:off x="2354567" y="1778853"/>
            <a:ext cx="803617" cy="276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4869262" y="1778853"/>
            <a:ext cx="803617" cy="276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7366635" y="1778635"/>
            <a:ext cx="1921510" cy="276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28025" y="150187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.</a:t>
            </a:r>
            <a:r>
              <a:rPr lang="en-US" altLang="zh-CN" dirty="0" err="1"/>
              <a:t>exr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55684" y="150187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.bin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69237" y="140895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个降噪后的</a:t>
            </a:r>
            <a:r>
              <a:rPr lang="en-US" altLang="zh-CN" dirty="0"/>
              <a:t>.</a:t>
            </a:r>
            <a:r>
              <a:rPr lang="en-US" altLang="zh-CN" dirty="0" err="1"/>
              <a:t>exr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1103395" y="16861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png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9450" y="5293360"/>
            <a:ext cx="499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创新点：</a:t>
            </a:r>
          </a:p>
          <a:p>
            <a:r>
              <a:rPr lang="en-US" altLang="zh-CN"/>
              <a:t>1. </a:t>
            </a:r>
            <a:r>
              <a:rPr lang="zh-CN" altLang="en-US"/>
              <a:t>神经网络学习的是样本到像素的映射，预测的是样本对哪些像素有影响</a:t>
            </a:r>
          </a:p>
          <a:p>
            <a:r>
              <a:rPr lang="en-US" altLang="zh-CN"/>
              <a:t>2. </a:t>
            </a:r>
            <a:r>
              <a:rPr lang="zh-CN" altLang="en-US"/>
              <a:t>设计了一种网络模型，实现了很好的效果</a:t>
            </a:r>
          </a:p>
        </p:txBody>
      </p:sp>
      <p:pic>
        <p:nvPicPr>
          <p:cNvPr id="19" name="图片 18" descr="sendpix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2367915"/>
            <a:ext cx="9568180" cy="29394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45860" y="5307330"/>
            <a:ext cx="5641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不足之处：</a:t>
            </a:r>
          </a:p>
          <a:p>
            <a:r>
              <a:rPr lang="en-US" altLang="zh-CN"/>
              <a:t>1. </a:t>
            </a:r>
            <a:r>
              <a:rPr lang="zh-CN" altLang="en-US"/>
              <a:t>渲染一张</a:t>
            </a:r>
            <a:r>
              <a:rPr lang="en-US" altLang="zh-CN"/>
              <a:t>1024x1024</a:t>
            </a:r>
            <a:r>
              <a:rPr lang="zh-CN" altLang="en-US"/>
              <a:t>的图片需要</a:t>
            </a:r>
            <a:r>
              <a:rPr lang="en-US" altLang="zh-CN"/>
              <a:t>90s</a:t>
            </a:r>
            <a:r>
              <a:rPr lang="zh-CN" altLang="en-US"/>
              <a:t>，没有实时性</a:t>
            </a:r>
          </a:p>
          <a:p>
            <a:r>
              <a:rPr lang="en-US" altLang="zh-CN"/>
              <a:t>2.  </a:t>
            </a:r>
            <a:r>
              <a:rPr lang="zh-CN" altLang="en-US"/>
              <a:t>要求特殊格式的输入，图像长宽都必须是</a:t>
            </a:r>
            <a:r>
              <a:rPr lang="en-US" altLang="zh-CN"/>
              <a:t>128</a:t>
            </a:r>
            <a:r>
              <a:rPr lang="zh-CN" altLang="en-US"/>
              <a:t>的倍数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8770" y="766445"/>
            <a:ext cx="11568430" cy="642620"/>
          </a:xfrm>
        </p:spPr>
        <p:txBody>
          <a:bodyPr/>
          <a:lstStyle/>
          <a:p>
            <a:r>
              <a:rPr lang="zh-CN" altLang="en-US" dirty="0"/>
              <a:t>神经网络降噪的展望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21970" y="3742055"/>
            <a:ext cx="101898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展望：</a:t>
            </a:r>
            <a:endParaRPr lang="en-US" altLang="zh-CN" sz="2400"/>
          </a:p>
          <a:p>
            <a:r>
              <a:rPr lang="en-US" altLang="zh-CN" sz="2400"/>
              <a:t>1. </a:t>
            </a:r>
            <a:r>
              <a:rPr lang="zh-CN" altLang="en-US" sz="2400"/>
              <a:t>神经网络泛化性能需要增强</a:t>
            </a:r>
          </a:p>
          <a:p>
            <a:r>
              <a:rPr lang="en-US" altLang="zh-CN" sz="2400"/>
              <a:t>2. </a:t>
            </a:r>
            <a:r>
              <a:rPr lang="zh-CN" altLang="en-US" sz="2400"/>
              <a:t>我们的模型只考虑单帧的信息，未利用到时序信息</a:t>
            </a:r>
          </a:p>
          <a:p>
            <a:r>
              <a:rPr lang="en-US" altLang="zh-CN" sz="2400"/>
              <a:t>3. </a:t>
            </a:r>
            <a:r>
              <a:rPr lang="zh-CN" altLang="en-US" sz="2400"/>
              <a:t>对于降噪效果较好的方法，还需一定改进以增强模型的实时性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1970" y="1630045"/>
            <a:ext cx="11139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总结：</a:t>
            </a:r>
            <a:endParaRPr lang="en-US" altLang="zh-CN" sz="2400" dirty="0"/>
          </a:p>
          <a:p>
            <a:r>
              <a:rPr lang="en-US" altLang="zh-CN" sz="2400" dirty="0"/>
              <a:t>1. </a:t>
            </a:r>
            <a:r>
              <a:rPr lang="zh-CN" altLang="en-US" sz="2400" dirty="0"/>
              <a:t>我们复现了一种</a:t>
            </a:r>
            <a:r>
              <a:rPr lang="zh-CN" altLang="en-US" sz="2400" dirty="0">
                <a:solidFill>
                  <a:srgbClr val="FF0000"/>
                </a:solidFill>
              </a:rPr>
              <a:t>实时降噪</a:t>
            </a:r>
            <a:r>
              <a:rPr lang="zh-CN" altLang="en-US" sz="2400" dirty="0"/>
              <a:t>的神经网络方法、一种</a:t>
            </a:r>
            <a:r>
              <a:rPr lang="zh-CN" altLang="en-US" sz="2400" dirty="0">
                <a:solidFill>
                  <a:srgbClr val="FF0000"/>
                </a:solidFill>
              </a:rPr>
              <a:t>离线降噪</a:t>
            </a:r>
            <a:r>
              <a:rPr lang="zh-CN" altLang="en-US" sz="2400" dirty="0"/>
              <a:t>的算法</a:t>
            </a:r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我们采用了</a:t>
            </a:r>
            <a:r>
              <a:rPr lang="en-US" altLang="zh-CN" sz="2400" dirty="0" err="1"/>
              <a:t>sobel</a:t>
            </a:r>
            <a:r>
              <a:rPr lang="zh-CN" altLang="en-US" sz="2400" dirty="0"/>
              <a:t>算子、</a:t>
            </a:r>
            <a:r>
              <a:rPr lang="en-US" altLang="zh-CN" sz="2400" dirty="0"/>
              <a:t>flow net</a:t>
            </a:r>
            <a:r>
              <a:rPr lang="zh-CN" altLang="en-US" sz="2400" dirty="0"/>
              <a:t>、中值滤波、后处理等方法对实时降噪方法进行改进</a:t>
            </a:r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我们在</a:t>
            </a:r>
            <a:r>
              <a:rPr lang="en-US" altLang="zh-CN" sz="2400" dirty="0"/>
              <a:t>5</a:t>
            </a:r>
            <a:r>
              <a:rPr lang="zh-CN" altLang="en-US" sz="2400" dirty="0"/>
              <a:t>份数据集上验证了我们的算法，取得了很好的效果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00" b="94400" l="10000" r="90000">
                        <a14:foregroundMark x1="40600" y1="11100" x2="49400" y2="6700"/>
                        <a14:foregroundMark x1="49400" y1="6700" x2="52300" y2="12100"/>
                        <a14:foregroundMark x1="36800" y1="76900" x2="36000" y2="87800"/>
                        <a14:foregroundMark x1="36000" y1="87800" x2="44000" y2="93900"/>
                        <a14:foregroundMark x1="44000" y1="93900" x2="54400" y2="94400"/>
                        <a14:foregroundMark x1="54400" y1="94400" x2="57600" y2="84000"/>
                        <a14:foregroundMark x1="57600" y1="84000" x2="52100" y2="76600"/>
                        <a14:foregroundMark x1="52100" y1="76600" x2="41300" y2="75800"/>
                        <a14:foregroundMark x1="41300" y1="75800" x2="37600" y2="7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03" y="399219"/>
            <a:ext cx="5741507" cy="5741507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项目简介与意义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214695" y="1157627"/>
            <a:ext cx="11568144" cy="4765791"/>
          </a:xfrm>
        </p:spPr>
        <p:txBody>
          <a:bodyPr/>
          <a:lstStyle/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降噪算法面临特效制作、游戏渲染等多种应用场景，既要保证渲染的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真实性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，又要保证渲染的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实时性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。因此，设计优秀的降噪算法是十分困难的。</a:t>
            </a:r>
            <a:endParaRPr lang="en-US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 algn="just" hangingPunct="0">
              <a:buNone/>
              <a:tabLst>
                <a:tab pos="226695" algn="l"/>
              </a:tabLst>
            </a:pPr>
            <a:endParaRPr lang="en-US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当前，</a:t>
            </a:r>
            <a:r>
              <a:rPr lang="en-US" altLang="zh-CN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去噪算法主要面临以下困难：</a:t>
            </a: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渲染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时间长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，很难做到实时渲染；</a:t>
            </a: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渲染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效果差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，难以击败传统降噪；</a:t>
            </a: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泛化能力堪忧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，可能对某个场景效果好，对下一场景效果差；</a:t>
            </a: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训练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开销大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，部署运行难。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项目简介与意义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60029" y="1104641"/>
            <a:ext cx="11568144" cy="3609347"/>
          </a:xfrm>
        </p:spPr>
        <p:txBody>
          <a:bodyPr/>
          <a:lstStyle/>
          <a:p>
            <a:pPr indent="228600" algn="just" hangingPunct="0">
              <a:tabLst>
                <a:tab pos="226695" algn="l"/>
              </a:tabLst>
            </a:pPr>
            <a:r>
              <a:rPr lang="zh-CN" altLang="en-US" sz="24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我们的特色有：</a:t>
            </a:r>
            <a:endParaRPr lang="en-US" altLang="zh-CN" sz="24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24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从实时降噪和离线降噪</a:t>
            </a:r>
            <a:r>
              <a:rPr lang="zh-CN" altLang="en-US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两方面出发，取得了较好的效果</a:t>
            </a:r>
            <a:endParaRPr lang="en-US" altLang="zh-CN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制造了多份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高清数据集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，涵盖了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不同风格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的场景和不一的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镜头移动速度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实时降噪：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复现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Siggraph17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论文，找出其中的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优势与不足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拆卸网络、改变网络通道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进行对比试验。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根据经验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改进网络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，获得较好的提升效果。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对降噪处理后的视频进行后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deblur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处理，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评估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后期处理效果。</a:t>
            </a:r>
            <a:endParaRPr lang="en-US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28600" algn="just" hangingPunct="0">
              <a:tabLst>
                <a:tab pos="226695" algn="l"/>
              </a:tabLst>
            </a:pPr>
            <a:r>
              <a:rPr lang="zh-CN" altLang="en-US" sz="1800" b="1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离线降噪：</a:t>
            </a:r>
            <a:r>
              <a:rPr lang="zh-CN" altLang="en-US" sz="18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复现另一篇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Siggraph19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论文，比较</a:t>
            </a:r>
            <a:r>
              <a:rPr lang="zh-CN" altLang="en-US" sz="1800" b="1" kern="10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不同的降噪算法</a:t>
            </a:r>
            <a:r>
              <a:rPr lang="zh-CN" altLang="en-US" sz="18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带来的效果差异。</a:t>
            </a:r>
            <a:endParaRPr lang="zh-CN" altLang="zh-CN" sz="1800" b="1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050" name="Picture 2" descr="Question &amp;amp; Answer Sessions and Delayed Guest of Honor | Garza Protocol  Associ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40" y="4522109"/>
            <a:ext cx="4446954" cy="1916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39A404-811C-441C-A8F0-17AF86CE5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3F263-313C-4577-97EB-56FFD5196F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9F54A-21D4-4C35-89C0-CA9808F80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D7652B-8AE2-4C6E-9809-D7D57844E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14" y="1766612"/>
            <a:ext cx="8160543" cy="3074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79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演示视频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  <a:headEnd/>
            <a:tailEnd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  <a:r>
              <a:rPr lang="zh-CN" altLang="en-US" kern="1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3200" b="1" kern="100" dirty="0">
                <a:latin typeface="楷体" panose="02010609060101010101" pitchFamily="49" charset="-122"/>
                <a:ea typeface="楷体" panose="02010609060101010101" pitchFamily="49" charset="-122"/>
              </a:rPr>
              <a:t>实时降噪）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Baseline Pipeline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2021-12-04 18-38-51 的屏幕截图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9226" y="2077796"/>
            <a:ext cx="8213244" cy="2368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4" name="Picture 2" descr="Pipeline Icon Design 3190351 Vector Art at Vectee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5" b="98989" l="625" r="99948">
                        <a14:foregroundMark x1="11094" y1="67130" x2="6582" y2="94234"/>
                        <a14:foregroundMark x1="6719" y1="67952" x2="885" y2="87674"/>
                        <a14:foregroundMark x1="885" y1="87674" x2="6489" y2="94267"/>
                        <a14:foregroundMark x1="37188" y1="95702" x2="40573" y2="95070"/>
                        <a14:foregroundMark x1="85417" y1="13148" x2="99948" y2="4298"/>
                        <a14:backgroundMark x1="25313" y1="89570" x2="938" y2="98357"/>
                        <a14:backgroundMark x1="6510" y1="96966" x2="417" y2="99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7" y="3429000"/>
            <a:ext cx="2635699" cy="2171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3135" y="934746"/>
            <a:ext cx="5460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Dataset Generation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(from scratch)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52" y="2220376"/>
            <a:ext cx="5190530" cy="2714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5445"/>
            <a:ext cx="5581015" cy="8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38072"/>
            <a:ext cx="5581015" cy="8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577577"/>
            <a:ext cx="5571490" cy="86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8" b="90000" l="173" r="99827">
                        <a14:foregroundMark x1="173" y1="833" x2="259" y2="62222"/>
                        <a14:foregroundMark x1="259" y1="62222" x2="27571" y2="64444"/>
                        <a14:foregroundMark x1="27571" y1="64444" x2="28695" y2="93611"/>
                        <a14:foregroundMark x1="28695" y1="93611" x2="43647" y2="99444"/>
                        <a14:foregroundMark x1="43647" y1="99444" x2="68539" y2="98333"/>
                        <a14:foregroundMark x1="68539" y1="98333" x2="68453" y2="66667"/>
                        <a14:foregroundMark x1="68453" y1="66667" x2="97494" y2="60556"/>
                        <a14:foregroundMark x1="97494" y1="60556" x2="99827" y2="15556"/>
                        <a14:foregroundMark x1="99827" y1="15556" x2="87900" y2="1667"/>
                        <a14:foregroundMark x1="87900" y1="1667" x2="259" y2="3056"/>
                        <a14:foregroundMark x1="0" y1="833" x2="864" y2="55833"/>
                        <a14:foregroundMark x1="864" y1="55833" x2="25670" y2="63333"/>
                        <a14:foregroundMark x1="25670" y1="63333" x2="29473" y2="92778"/>
                        <a14:foregroundMark x1="29473" y1="92778" x2="66638" y2="99722"/>
                        <a14:foregroundMark x1="66638" y1="99722" x2="67675" y2="71667"/>
                        <a14:foregroundMark x1="67675" y1="71667" x2="75454" y2="58889"/>
                        <a14:foregroundMark x1="75454" y1="58889" x2="84615" y2="60556"/>
                        <a14:foregroundMark x1="84615" y1="60556" x2="93950" y2="60278"/>
                        <a14:foregroundMark x1="93950" y1="60278" x2="99827" y2="30000"/>
                        <a14:foregroundMark x1="99827" y1="30000" x2="99827" y2="556"/>
                        <a14:foregroundMark x1="99827" y1="556" x2="1729" y2="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4735538"/>
            <a:ext cx="5581015" cy="17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558578" y="17710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58577" y="31294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球场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558576" y="4405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家居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87" y="5330688"/>
            <a:ext cx="4872073" cy="552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gl3mqvx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gl3mqvxn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949</Words>
  <Application>Microsoft Office PowerPoint</Application>
  <PresentationFormat>宽屏</PresentationFormat>
  <Paragraphs>159</Paragraphs>
  <Slides>32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楷体</vt:lpstr>
      <vt:lpstr>Arial</vt:lpstr>
      <vt:lpstr>Cambria Math</vt:lpstr>
      <vt:lpstr>Segoe UI Light</vt:lpstr>
      <vt:lpstr>Times New Roman</vt:lpstr>
      <vt:lpstr>1_Office 主题​​</vt:lpstr>
      <vt:lpstr>2_Office 主题​​</vt:lpstr>
      <vt:lpstr>计算机图形学 基于深度学习的实时降噪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qiyu</dc:creator>
  <cp:lastModifiedBy>陆 徐东</cp:lastModifiedBy>
  <cp:revision>402</cp:revision>
  <dcterms:created xsi:type="dcterms:W3CDTF">2021-12-22T09:23:22Z</dcterms:created>
  <dcterms:modified xsi:type="dcterms:W3CDTF">2022-01-02T08:14:12Z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